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9" r:id="rId2"/>
    <p:sldId id="258" r:id="rId3"/>
    <p:sldId id="257" r:id="rId4"/>
    <p:sldId id="276" r:id="rId5"/>
    <p:sldId id="260" r:id="rId6"/>
    <p:sldId id="263" r:id="rId7"/>
    <p:sldId id="265" r:id="rId8"/>
    <p:sldId id="264" r:id="rId9"/>
    <p:sldId id="266" r:id="rId10"/>
    <p:sldId id="268" r:id="rId11"/>
    <p:sldId id="261" r:id="rId12"/>
    <p:sldId id="296" r:id="rId13"/>
    <p:sldId id="290" r:id="rId14"/>
    <p:sldId id="307" r:id="rId15"/>
    <p:sldId id="305" r:id="rId16"/>
    <p:sldId id="293" r:id="rId17"/>
    <p:sldId id="306" r:id="rId18"/>
    <p:sldId id="291" r:id="rId19"/>
    <p:sldId id="271" r:id="rId20"/>
    <p:sldId id="270" r:id="rId21"/>
    <p:sldId id="294" r:id="rId22"/>
    <p:sldId id="297" r:id="rId23"/>
    <p:sldId id="301" r:id="rId24"/>
    <p:sldId id="286" r:id="rId25"/>
    <p:sldId id="287" r:id="rId26"/>
    <p:sldId id="300" r:id="rId27"/>
    <p:sldId id="279" r:id="rId28"/>
    <p:sldId id="298" r:id="rId29"/>
    <p:sldId id="274" r:id="rId30"/>
    <p:sldId id="275" r:id="rId31"/>
    <p:sldId id="284" r:id="rId32"/>
    <p:sldId id="303" r:id="rId33"/>
    <p:sldId id="299" r:id="rId34"/>
    <p:sldId id="304" r:id="rId35"/>
    <p:sldId id="302" r:id="rId36"/>
    <p:sldId id="281" r:id="rId37"/>
    <p:sldId id="282" r:id="rId38"/>
    <p:sldId id="285" r:id="rId39"/>
    <p:sldId id="308" r:id="rId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185" autoAdjust="0"/>
  </p:normalViewPr>
  <p:slideViewPr>
    <p:cSldViewPr>
      <p:cViewPr>
        <p:scale>
          <a:sx n="90" d="100"/>
          <a:sy n="90" d="100"/>
        </p:scale>
        <p:origin x="-600" y="29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79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64087-8E5E-4AD9-BDB0-AFA152778C8F}" type="datetimeFigureOut">
              <a:rPr lang="fr-FR" smtClean="0"/>
              <a:pPr/>
              <a:t>21/06/2024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15DB93-A932-4EC2-B3E2-70B2934F5AC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10</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11</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12</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13</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19</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21</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22</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gestion des milieux aquatiques et la prévention des inondations (GEMAPI) est une compétence confiée aux intercommunalités (métropoles, communautés urbaines, communautés d’agglomération, communautés de communes) par les lois de décentralisation n° 2014-58 du 27 janvier 2014 et n° 2015-991 du 7 août 2015, depuis le 1er janvier 2018. </a:t>
            </a:r>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23</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photo </a:t>
            </a:r>
            <a:r>
              <a:rPr lang="fr-FR" dirty="0" err="1"/>
              <a:t>supplementaire</a:t>
            </a:r>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24</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25</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26</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baseline="0" dirty="0" smtClean="0">
                <a:solidFill>
                  <a:schemeClr val="tx1"/>
                </a:solidFill>
                <a:latin typeface="+mn-lt"/>
                <a:ea typeface="+mn-ea"/>
                <a:cs typeface="+mn-cs"/>
              </a:rPr>
              <a:t>la zone Bleue BU, secteur inondable soumis a un alea modéré ou les enjeux sont forts (zone urbaine).</a:t>
            </a:r>
          </a:p>
          <a:p>
            <a:r>
              <a:rPr lang="fr-FR" sz="1200" kern="1200" baseline="0" dirty="0" smtClean="0">
                <a:solidFill>
                  <a:schemeClr val="tx1"/>
                </a:solidFill>
                <a:latin typeface="+mn-lt"/>
                <a:ea typeface="+mn-ea"/>
                <a:cs typeface="+mn-cs"/>
              </a:rPr>
              <a:t>la zone Rouge de précaution RP, secteur inondable soumis a un alea modéré ou les enjeux sont modérés (zone naturelle).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27</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baseline="0" dirty="0" smtClean="0">
                <a:solidFill>
                  <a:schemeClr val="tx1"/>
                </a:solidFill>
                <a:latin typeface="+mn-lt"/>
                <a:ea typeface="+mn-ea"/>
                <a:cs typeface="+mn-cs"/>
              </a:rPr>
              <a:t>la zone Bleue BU, secteur inondable soumis a un alea modéré ou les enjeux sont forts (zone urbaine).</a:t>
            </a:r>
          </a:p>
          <a:p>
            <a:r>
              <a:rPr lang="fr-FR" sz="1200" kern="1200" baseline="0" dirty="0" smtClean="0">
                <a:solidFill>
                  <a:schemeClr val="tx1"/>
                </a:solidFill>
                <a:latin typeface="+mn-lt"/>
                <a:ea typeface="+mn-ea"/>
                <a:cs typeface="+mn-cs"/>
              </a:rPr>
              <a:t>la zone Rouge de précaution RP, secteur inondable soumis a un alea modéré ou les enjeux sont modérés (zone naturelle).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28</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31</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32</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33</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PHE</a:t>
            </a:r>
            <a:r>
              <a:rPr lang="fr-FR" baseline="0" dirty="0"/>
              <a:t> ??? Là apparemment on a pris 30 cm d </a:t>
            </a:r>
            <a:r>
              <a:rPr lang="fr-FR" baseline="0" dirty="0" err="1"/>
              <a:t>eplus</a:t>
            </a:r>
            <a:r>
              <a:rPr lang="fr-FR" baseline="0" dirty="0"/>
              <a:t> par rapport à 2019</a:t>
            </a:r>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34</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35</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i="0" dirty="0" smtClean="0"/>
              <a:t>Ex.</a:t>
            </a:r>
            <a:r>
              <a:rPr lang="fr-FR" i="0" baseline="0" dirty="0" smtClean="0"/>
              <a:t> de proposition PV </a:t>
            </a:r>
            <a:r>
              <a:rPr lang="fr-FR" dirty="0" smtClean="0"/>
              <a:t>: - un loyer de 13500 € sur 20 ans. La municipalité s’engage</a:t>
            </a:r>
            <a:r>
              <a:rPr lang="fr-FR" baseline="0" dirty="0" smtClean="0"/>
              <a:t> en échange </a:t>
            </a:r>
            <a:r>
              <a:rPr lang="fr-FR" dirty="0" smtClean="0"/>
              <a:t>à remplacer la </a:t>
            </a:r>
            <a:br>
              <a:rPr lang="fr-FR" dirty="0" smtClean="0"/>
            </a:br>
            <a:r>
              <a:rPr lang="fr-FR" dirty="0" smtClean="0"/>
              <a:t>toiture à ses frais et selon prescription pour qu’elle soit PV capable. L’opérateur installe la centrale et revend </a:t>
            </a:r>
            <a:br>
              <a:rPr lang="fr-FR" dirty="0" smtClean="0"/>
            </a:br>
            <a:r>
              <a:rPr lang="fr-FR" dirty="0" smtClean="0"/>
              <a:t>l’énergie à EDF </a:t>
            </a:r>
            <a:br>
              <a:rPr lang="fr-FR" dirty="0" smtClean="0"/>
            </a:br>
            <a:r>
              <a:rPr lang="fr-FR" i="1" dirty="0" smtClean="0"/>
              <a:t>- </a:t>
            </a:r>
            <a:r>
              <a:rPr lang="fr-FR" i="0" dirty="0" smtClean="0"/>
              <a:t>une</a:t>
            </a:r>
            <a:r>
              <a:rPr lang="fr-FR" i="0" baseline="0" dirty="0" smtClean="0"/>
              <a:t> soulte: l’opérateur </a:t>
            </a:r>
            <a:r>
              <a:rPr lang="fr-FR" dirty="0" smtClean="0"/>
              <a:t>remplace la toiture à ses frais</a:t>
            </a:r>
            <a:r>
              <a:rPr lang="fr-FR" baseline="0" dirty="0" smtClean="0"/>
              <a:t> </a:t>
            </a:r>
            <a:r>
              <a:rPr lang="fr-FR" dirty="0" smtClean="0"/>
              <a:t>pour qu’elle soit PV capable; l’opérateur installe la centrale et revend l’énergie à EDF. Si la rénovation n’excède pas 195 000€, l’opérateur</a:t>
            </a:r>
            <a:r>
              <a:rPr lang="fr-FR" baseline="0" dirty="0" smtClean="0"/>
              <a:t> versera </a:t>
            </a:r>
            <a:r>
              <a:rPr lang="fr-FR" dirty="0" smtClean="0"/>
              <a:t>une soulte ou loyer sur 20 ans</a:t>
            </a:r>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37</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015DB93-A932-4EC2-B3E2-70B2934F5AC7}" type="slidenum">
              <a:rPr lang="fr-FR" smtClean="0"/>
              <a:pPr/>
              <a:t>38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00297A-4C49-437B-B3C7-C120D41AA48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61F25-5964-4715-9B17-8E5A3D13EFE8}" type="datetimeFigureOut">
              <a:rPr lang="fr-FR" smtClean="0"/>
              <a:pPr/>
              <a:t>21/06/2024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0297A-4C49-437B-B3C7-C120D41AA48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57808"/>
            <a:ext cx="8229600" cy="1143000"/>
          </a:xfrm>
        </p:spPr>
        <p:txBody>
          <a:bodyPr>
            <a:normAutofit fontScale="90000"/>
          </a:bodyPr>
          <a:lstStyle/>
          <a:p>
            <a:r>
              <a:rPr lang="fr-FR" dirty="0"/>
              <a:t>Quel avenir possible pour l’ancienne cave coopérative et son site ?</a:t>
            </a:r>
          </a:p>
        </p:txBody>
      </p:sp>
      <p:sp>
        <p:nvSpPr>
          <p:cNvPr id="3" name="Espace réservé du contenu 2"/>
          <p:cNvSpPr>
            <a:spLocks noGrp="1"/>
          </p:cNvSpPr>
          <p:nvPr>
            <p:ph idx="1"/>
          </p:nvPr>
        </p:nvSpPr>
        <p:spPr/>
        <p:txBody>
          <a:bodyPr>
            <a:normAutofit fontScale="77500" lnSpcReduction="20000"/>
          </a:bodyPr>
          <a:lstStyle/>
          <a:p>
            <a:pPr algn="ctr">
              <a:buNone/>
            </a:pPr>
            <a:endParaRPr lang="fr-FR" dirty="0" smtClean="0"/>
          </a:p>
          <a:p>
            <a:pPr algn="ctr">
              <a:buNone/>
            </a:pPr>
            <a:endParaRPr lang="fr-FR" dirty="0" smtClean="0"/>
          </a:p>
          <a:p>
            <a:pPr algn="ctr">
              <a:buNone/>
            </a:pPr>
            <a:r>
              <a:rPr lang="fr-FR" i="1" dirty="0" smtClean="0">
                <a:solidFill>
                  <a:schemeClr val="accent6">
                    <a:lumMod val="50000"/>
                  </a:schemeClr>
                </a:solidFill>
              </a:rPr>
              <a:t>Etat des lieux pour une réflexion collective</a:t>
            </a:r>
          </a:p>
          <a:p>
            <a:pPr algn="ctr">
              <a:buNone/>
            </a:pPr>
            <a:endParaRPr lang="fr-FR" dirty="0" smtClean="0"/>
          </a:p>
          <a:p>
            <a:pPr algn="ctr">
              <a:buNone/>
            </a:pPr>
            <a:endParaRPr lang="fr-FR" dirty="0" smtClean="0"/>
          </a:p>
          <a:p>
            <a:pPr algn="ctr">
              <a:buNone/>
            </a:pPr>
            <a:endParaRPr lang="fr-FR" dirty="0" smtClean="0"/>
          </a:p>
          <a:p>
            <a:pPr algn="ctr">
              <a:buNone/>
            </a:pPr>
            <a:r>
              <a:rPr lang="fr-FR" dirty="0" smtClean="0"/>
              <a:t>Réunion </a:t>
            </a:r>
            <a:r>
              <a:rPr lang="fr-FR" dirty="0"/>
              <a:t>d'information et de réflexion organisée par la </a:t>
            </a:r>
            <a:r>
              <a:rPr lang="fr-FR" dirty="0" smtClean="0"/>
              <a:t>municipalité</a:t>
            </a:r>
          </a:p>
          <a:p>
            <a:pPr algn="ctr">
              <a:buNone/>
            </a:pPr>
            <a:endParaRPr lang="fr-FR" dirty="0" smtClean="0"/>
          </a:p>
          <a:p>
            <a:pPr algn="ctr">
              <a:buNone/>
            </a:pPr>
            <a:r>
              <a:rPr lang="fr-FR" sz="2400" i="1" dirty="0" smtClean="0"/>
              <a:t>animée par F. Bonhomme, conseiller municipal référent</a:t>
            </a:r>
            <a:endParaRPr lang="fr-FR" sz="2400" i="1" dirty="0"/>
          </a:p>
          <a:p>
            <a:pPr algn="ctr">
              <a:buNone/>
            </a:pPr>
            <a:endParaRPr lang="fr-FR" dirty="0"/>
          </a:p>
          <a:p>
            <a:pPr algn="ctr">
              <a:buNone/>
            </a:pPr>
            <a:r>
              <a:rPr lang="fr-FR" dirty="0"/>
              <a:t>8 juin 2024 Salle Occitanie 10h - 12h</a:t>
            </a:r>
          </a:p>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email"/>
          <a:srcRect/>
          <a:stretch>
            <a:fillRect/>
          </a:stretch>
        </p:blipFill>
        <p:spPr bwMode="auto">
          <a:xfrm>
            <a:off x="457200" y="1625759"/>
            <a:ext cx="8229600" cy="4474845"/>
          </a:xfrm>
          <a:prstGeom prst="rect">
            <a:avLst/>
          </a:prstGeom>
          <a:noFill/>
          <a:ln w="9525">
            <a:noFill/>
            <a:miter lim="800000"/>
            <a:headEnd/>
            <a:tailEnd/>
          </a:ln>
          <a:effectLst/>
        </p:spPr>
      </p:pic>
      <p:sp>
        <p:nvSpPr>
          <p:cNvPr id="4" name="Titre 1"/>
          <p:cNvSpPr>
            <a:spLocks noGrp="1"/>
          </p:cNvSpPr>
          <p:nvPr>
            <p:ph type="title"/>
          </p:nvPr>
        </p:nvSpPr>
        <p:spPr/>
        <p:txBody>
          <a:bodyPr>
            <a:normAutofit fontScale="90000"/>
          </a:bodyPr>
          <a:lstStyle/>
          <a:p>
            <a:r>
              <a:rPr lang="fr-FR" dirty="0"/>
              <a:t>Quel avenir possible pour l’ancienne cave coopérative et son site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srcRect/>
          <a:stretch>
            <a:fillRect/>
          </a:stretch>
        </p:blipFill>
        <p:spPr bwMode="auto">
          <a:xfrm>
            <a:off x="0" y="0"/>
            <a:ext cx="11118850" cy="8339138"/>
          </a:xfrm>
          <a:prstGeom prst="rect">
            <a:avLst/>
          </a:prstGeom>
          <a:noFill/>
          <a:ln w="9525">
            <a:noFill/>
            <a:miter lim="800000"/>
            <a:headEnd/>
            <a:tailEnd/>
          </a:ln>
          <a:effectLst/>
        </p:spPr>
      </p:pic>
      <p:sp>
        <p:nvSpPr>
          <p:cNvPr id="3" name="Titre 1"/>
          <p:cNvSpPr txBox="1">
            <a:spLocks/>
          </p:cNvSpPr>
          <p:nvPr/>
        </p:nvSpPr>
        <p:spPr>
          <a:xfrm>
            <a:off x="1022920" y="274638"/>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Quel avenir possible pour l’ancienne cave coopérative et son site ?</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Quel avenir possible pour l’ancienne cave coopérative et son site ?</a:t>
            </a:r>
          </a:p>
        </p:txBody>
      </p:sp>
      <p:sp>
        <p:nvSpPr>
          <p:cNvPr id="3" name="Espace réservé du contenu 2"/>
          <p:cNvSpPr>
            <a:spLocks noGrp="1"/>
          </p:cNvSpPr>
          <p:nvPr>
            <p:ph idx="1"/>
          </p:nvPr>
        </p:nvSpPr>
        <p:spPr/>
        <p:txBody>
          <a:bodyPr/>
          <a:lstStyle/>
          <a:p>
            <a:pPr algn="ctr">
              <a:buNone/>
            </a:pPr>
            <a:endParaRPr lang="fr-FR" dirty="0"/>
          </a:p>
          <a:p>
            <a:pPr algn="ctr">
              <a:buNone/>
            </a:pPr>
            <a:endParaRPr lang="fr-FR" dirty="0"/>
          </a:p>
          <a:p>
            <a:pPr>
              <a:buNone/>
            </a:pPr>
            <a:endParaRPr lang="fr-FR" dirty="0"/>
          </a:p>
        </p:txBody>
      </p:sp>
      <p:pic>
        <p:nvPicPr>
          <p:cNvPr id="6" name="Image 5" descr="Capture5.JPG"/>
          <p:cNvPicPr>
            <a:picLocks noChangeAspect="1"/>
          </p:cNvPicPr>
          <p:nvPr/>
        </p:nvPicPr>
        <p:blipFill>
          <a:blip r:embed="rId2" cstate="email"/>
          <a:stretch>
            <a:fillRect/>
          </a:stretch>
        </p:blipFill>
        <p:spPr>
          <a:xfrm rot="21014538">
            <a:off x="277163" y="2493550"/>
            <a:ext cx="8179155" cy="2052334"/>
          </a:xfrm>
          <a:prstGeom prst="rect">
            <a:avLst/>
          </a:prstGeom>
        </p:spPr>
      </p:pic>
      <p:pic>
        <p:nvPicPr>
          <p:cNvPr id="7" name="Image 6" descr="Capture6.JPG"/>
          <p:cNvPicPr>
            <a:picLocks noChangeAspect="1"/>
          </p:cNvPicPr>
          <p:nvPr/>
        </p:nvPicPr>
        <p:blipFill>
          <a:blip r:embed="rId3" cstate="email"/>
          <a:stretch>
            <a:fillRect/>
          </a:stretch>
        </p:blipFill>
        <p:spPr>
          <a:xfrm rot="272550">
            <a:off x="319901" y="4677057"/>
            <a:ext cx="8653834" cy="14360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sp>
        <p:nvSpPr>
          <p:cNvPr id="3" name="Espace réservé du contenu 2"/>
          <p:cNvSpPr>
            <a:spLocks noGrp="1"/>
          </p:cNvSpPr>
          <p:nvPr>
            <p:ph idx="1"/>
          </p:nvPr>
        </p:nvSpPr>
        <p:spPr/>
        <p:txBody>
          <a:bodyPr>
            <a:normAutofit lnSpcReduction="10000"/>
          </a:bodyPr>
          <a:lstStyle/>
          <a:p>
            <a:r>
              <a:rPr lang="fr-FR" dirty="0"/>
              <a:t> Coopérative fondée le 22 mars 1937</a:t>
            </a:r>
          </a:p>
          <a:p>
            <a:endParaRPr lang="fr-FR" dirty="0"/>
          </a:p>
          <a:p>
            <a:r>
              <a:rPr lang="fr-FR" dirty="0"/>
              <a:t>26 janvier 1939 : le coût de la construction de la cave s’élève à 860 838 francs (environ 380 000 euros actuels)</a:t>
            </a:r>
          </a:p>
          <a:p>
            <a:endParaRPr lang="fr-FR" dirty="0"/>
          </a:p>
          <a:p>
            <a:r>
              <a:rPr lang="fr-FR" dirty="0"/>
              <a:t>Agrandissement le 6 janvier 1940, puis en 1945, </a:t>
            </a:r>
            <a:r>
              <a:rPr lang="fr-FR" dirty="0" smtClean="0"/>
              <a:t>un bâtiment supplémentaire est </a:t>
            </a:r>
            <a:r>
              <a:rPr lang="fr-FR" dirty="0"/>
              <a:t>accolé au premier en 1959.</a:t>
            </a:r>
          </a:p>
        </p:txBody>
      </p:sp>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sp>
        <p:nvSpPr>
          <p:cNvPr id="3" name="Espace réservé du contenu 2"/>
          <p:cNvSpPr>
            <a:spLocks noGrp="1"/>
          </p:cNvSpPr>
          <p:nvPr>
            <p:ph idx="1"/>
          </p:nvPr>
        </p:nvSpPr>
        <p:spPr/>
        <p:txBody>
          <a:bodyPr>
            <a:normAutofit/>
          </a:bodyPr>
          <a:lstStyle/>
          <a:p>
            <a:pPr>
              <a:buNone/>
            </a:pPr>
            <a:r>
              <a:rPr lang="fr-FR" dirty="0"/>
              <a:t> </a:t>
            </a:r>
          </a:p>
        </p:txBody>
      </p:sp>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pic>
        <p:nvPicPr>
          <p:cNvPr id="5" name="Image 4" descr="Capture1.JPG"/>
          <p:cNvPicPr>
            <a:picLocks noChangeAspect="1"/>
          </p:cNvPicPr>
          <p:nvPr/>
        </p:nvPicPr>
        <p:blipFill>
          <a:blip r:embed="rId2" cstate="email"/>
          <a:stretch>
            <a:fillRect/>
          </a:stretch>
        </p:blipFill>
        <p:spPr>
          <a:xfrm>
            <a:off x="1691680" y="1547812"/>
            <a:ext cx="5752107" cy="37679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pic>
        <p:nvPicPr>
          <p:cNvPr id="5" name="Espace réservé du contenu 4" descr="Capture2.JPG"/>
          <p:cNvPicPr>
            <a:picLocks noGrp="1" noChangeAspect="1"/>
          </p:cNvPicPr>
          <p:nvPr>
            <p:ph idx="1"/>
          </p:nvPr>
        </p:nvPicPr>
        <p:blipFill>
          <a:blip r:embed="rId2" cstate="email"/>
          <a:stretch>
            <a:fillRect/>
          </a:stretch>
        </p:blipFill>
        <p:spPr>
          <a:xfrm>
            <a:off x="985837" y="1634331"/>
            <a:ext cx="7172325" cy="4457700"/>
          </a:xfrm>
        </p:spPr>
      </p:pic>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sp>
        <p:nvSpPr>
          <p:cNvPr id="3" name="Espace réservé du contenu 2"/>
          <p:cNvSpPr>
            <a:spLocks noGrp="1"/>
          </p:cNvSpPr>
          <p:nvPr>
            <p:ph idx="1"/>
          </p:nvPr>
        </p:nvSpPr>
        <p:spPr/>
        <p:txBody>
          <a:bodyPr>
            <a:normAutofit/>
          </a:bodyPr>
          <a:lstStyle/>
          <a:p>
            <a:pPr>
              <a:buNone/>
            </a:pPr>
            <a:r>
              <a:rPr lang="fr-FR" dirty="0"/>
              <a:t> </a:t>
            </a:r>
          </a:p>
        </p:txBody>
      </p:sp>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pic>
        <p:nvPicPr>
          <p:cNvPr id="7" name="Image 6" descr="Capture4.JPG"/>
          <p:cNvPicPr>
            <a:picLocks noChangeAspect="1"/>
          </p:cNvPicPr>
          <p:nvPr/>
        </p:nvPicPr>
        <p:blipFill>
          <a:blip r:embed="rId2" cstate="email"/>
          <a:srcRect/>
          <a:stretch>
            <a:fillRect/>
          </a:stretch>
        </p:blipFill>
        <p:spPr>
          <a:xfrm>
            <a:off x="1835696" y="1556792"/>
            <a:ext cx="5305201" cy="473574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sp>
        <p:nvSpPr>
          <p:cNvPr id="3" name="Espace réservé du contenu 2"/>
          <p:cNvSpPr>
            <a:spLocks noGrp="1"/>
          </p:cNvSpPr>
          <p:nvPr>
            <p:ph idx="1"/>
          </p:nvPr>
        </p:nvSpPr>
        <p:spPr/>
        <p:txBody>
          <a:bodyPr>
            <a:normAutofit/>
          </a:bodyPr>
          <a:lstStyle/>
          <a:p>
            <a:pPr>
              <a:buNone/>
            </a:pPr>
            <a:r>
              <a:rPr lang="fr-FR" dirty="0"/>
              <a:t> </a:t>
            </a:r>
          </a:p>
        </p:txBody>
      </p:sp>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pic>
        <p:nvPicPr>
          <p:cNvPr id="5" name="Image 4" descr="Capture3.JPG"/>
          <p:cNvPicPr>
            <a:picLocks noChangeAspect="1"/>
          </p:cNvPicPr>
          <p:nvPr/>
        </p:nvPicPr>
        <p:blipFill>
          <a:blip r:embed="rId2" cstate="email"/>
          <a:stretch>
            <a:fillRect/>
          </a:stretch>
        </p:blipFill>
        <p:spPr>
          <a:xfrm>
            <a:off x="1962150" y="1538287"/>
            <a:ext cx="5219700" cy="37814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Historique</a:t>
            </a:r>
          </a:p>
        </p:txBody>
      </p:sp>
      <p:sp>
        <p:nvSpPr>
          <p:cNvPr id="3" name="Espace réservé du contenu 2"/>
          <p:cNvSpPr>
            <a:spLocks noGrp="1"/>
          </p:cNvSpPr>
          <p:nvPr>
            <p:ph idx="1"/>
          </p:nvPr>
        </p:nvSpPr>
        <p:spPr/>
        <p:txBody>
          <a:bodyPr>
            <a:normAutofit fontScale="92500" lnSpcReduction="20000"/>
          </a:bodyPr>
          <a:lstStyle/>
          <a:p>
            <a:r>
              <a:rPr lang="fr-FR" dirty="0" smtClean="0"/>
              <a:t>2006 : création </a:t>
            </a:r>
            <a:r>
              <a:rPr lang="fr-FR" dirty="0"/>
              <a:t>des Terroirs de la Voie </a:t>
            </a:r>
            <a:r>
              <a:rPr lang="fr-FR" dirty="0" err="1"/>
              <a:t>Domitienne</a:t>
            </a:r>
            <a:r>
              <a:rPr lang="fr-FR" dirty="0"/>
              <a:t> par fusion de 7 coopératives (</a:t>
            </a:r>
            <a:r>
              <a:rPr lang="fr-FR" dirty="0" err="1"/>
              <a:t>Poussan</a:t>
            </a:r>
            <a:r>
              <a:rPr lang="fr-FR" dirty="0"/>
              <a:t> - </a:t>
            </a:r>
            <a:r>
              <a:rPr lang="fr-FR" dirty="0" err="1"/>
              <a:t>Gigean</a:t>
            </a:r>
            <a:r>
              <a:rPr lang="fr-FR" dirty="0"/>
              <a:t> - </a:t>
            </a:r>
            <a:r>
              <a:rPr lang="fr-FR" dirty="0" err="1"/>
              <a:t>Cournonsec</a:t>
            </a:r>
            <a:r>
              <a:rPr lang="fr-FR" dirty="0"/>
              <a:t> - </a:t>
            </a:r>
            <a:r>
              <a:rPr lang="fr-FR" dirty="0" err="1"/>
              <a:t>Fabrègues</a:t>
            </a:r>
            <a:r>
              <a:rPr lang="fr-FR" dirty="0"/>
              <a:t> - </a:t>
            </a:r>
            <a:r>
              <a:rPr lang="fr-FR" dirty="0" err="1"/>
              <a:t>Montbazin</a:t>
            </a:r>
            <a:r>
              <a:rPr lang="fr-FR" dirty="0"/>
              <a:t> - </a:t>
            </a:r>
            <a:r>
              <a:rPr lang="fr-FR" dirty="0" err="1"/>
              <a:t>Balaruc</a:t>
            </a:r>
            <a:r>
              <a:rPr lang="fr-FR" dirty="0"/>
              <a:t>-St </a:t>
            </a:r>
            <a:r>
              <a:rPr lang="fr-FR" dirty="0" err="1"/>
              <a:t>Bauzille</a:t>
            </a:r>
            <a:r>
              <a:rPr lang="fr-FR" dirty="0"/>
              <a:t> de Putois). </a:t>
            </a:r>
          </a:p>
          <a:p>
            <a:endParaRPr lang="fr-FR" dirty="0"/>
          </a:p>
          <a:p>
            <a:r>
              <a:rPr lang="fr-FR" dirty="0" smtClean="0"/>
              <a:t>2008</a:t>
            </a:r>
            <a:r>
              <a:rPr lang="fr-FR" dirty="0"/>
              <a:t> : abandon des locaux, suivi de pillage et </a:t>
            </a:r>
            <a:r>
              <a:rPr lang="fr-FR" dirty="0" smtClean="0"/>
              <a:t>d’incendies…</a:t>
            </a:r>
            <a:endParaRPr lang="fr-FR" dirty="0"/>
          </a:p>
          <a:p>
            <a:endParaRPr lang="fr-FR" dirty="0"/>
          </a:p>
          <a:p>
            <a:r>
              <a:rPr lang="fr-FR" dirty="0" smtClean="0"/>
              <a:t>2018: </a:t>
            </a:r>
            <a:r>
              <a:rPr lang="fr-FR" dirty="0"/>
              <a:t>Rachat par la municipalité de </a:t>
            </a:r>
            <a:r>
              <a:rPr lang="fr-FR" dirty="0" err="1" smtClean="0"/>
              <a:t>Montbazin</a:t>
            </a:r>
            <a:r>
              <a:rPr lang="fr-FR" dirty="0" smtClean="0"/>
              <a:t> </a:t>
            </a:r>
            <a:r>
              <a:rPr lang="fr-FR" dirty="0"/>
              <a:t>pour la somme de </a:t>
            </a:r>
            <a:r>
              <a:rPr lang="fr-FR" dirty="0" smtClean="0"/>
              <a:t>± 300 </a:t>
            </a:r>
            <a:r>
              <a:rPr lang="fr-FR" dirty="0"/>
              <a:t>000 €</a:t>
            </a:r>
          </a:p>
        </p:txBody>
      </p:sp>
      <p:sp>
        <p:nvSpPr>
          <p:cNvPr id="4" name="ZoneTexte 3"/>
          <p:cNvSpPr txBox="1"/>
          <p:nvPr/>
        </p:nvSpPr>
        <p:spPr>
          <a:xfrm>
            <a:off x="5436096" y="6309320"/>
            <a:ext cx="3438955" cy="369332"/>
          </a:xfrm>
          <a:prstGeom prst="rect">
            <a:avLst/>
          </a:prstGeom>
          <a:noFill/>
        </p:spPr>
        <p:txBody>
          <a:bodyPr wrap="none" rtlCol="0">
            <a:spAutoFit/>
          </a:bodyPr>
          <a:lstStyle/>
          <a:p>
            <a:r>
              <a:rPr lang="fr-FR" i="1" dirty="0" err="1"/>
              <a:t>Ref</a:t>
            </a:r>
            <a:r>
              <a:rPr lang="fr-FR" i="1" dirty="0"/>
              <a:t>: www.memoiredemontbazin.fr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1026" name="Picture 2"/>
          <p:cNvPicPr>
            <a:picLocks noGrp="1" noChangeAspect="1" noChangeArrowheads="1"/>
          </p:cNvPicPr>
          <p:nvPr>
            <p:ph idx="1"/>
          </p:nvPr>
        </p:nvPicPr>
        <p:blipFill>
          <a:blip r:embed="rId3" cstate="email"/>
          <a:srcRect/>
          <a:stretch>
            <a:fillRect/>
          </a:stretch>
        </p:blipFill>
        <p:spPr bwMode="auto">
          <a:xfrm>
            <a:off x="1176396" y="1600200"/>
            <a:ext cx="6791208"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5" name="Image 4" descr="_83C3894.jpg"/>
          <p:cNvPicPr>
            <a:picLocks noChangeAspect="1"/>
          </p:cNvPicPr>
          <p:nvPr/>
        </p:nvPicPr>
        <p:blipFill>
          <a:blip r:embed="rId3" cstate="email"/>
          <a:stretch>
            <a:fillRect/>
          </a:stretch>
        </p:blipFill>
        <p:spPr>
          <a:xfrm>
            <a:off x="216024" y="1772816"/>
            <a:ext cx="4139952" cy="2759049"/>
          </a:xfrm>
          <a:prstGeom prst="rect">
            <a:avLst/>
          </a:prstGeom>
        </p:spPr>
      </p:pic>
      <p:pic>
        <p:nvPicPr>
          <p:cNvPr id="6" name="Image 5" descr="_83C3891.jpg"/>
          <p:cNvPicPr>
            <a:picLocks noChangeAspect="1"/>
          </p:cNvPicPr>
          <p:nvPr/>
        </p:nvPicPr>
        <p:blipFill>
          <a:blip r:embed="rId4" cstate="email"/>
          <a:stretch>
            <a:fillRect/>
          </a:stretch>
        </p:blipFill>
        <p:spPr>
          <a:xfrm>
            <a:off x="6444208" y="801185"/>
            <a:ext cx="2396038" cy="3897530"/>
          </a:xfrm>
          <a:prstGeom prst="rect">
            <a:avLst/>
          </a:prstGeom>
        </p:spPr>
      </p:pic>
      <p:pic>
        <p:nvPicPr>
          <p:cNvPr id="4" name="Espace réservé du contenu 3" descr="_83C3892.jpg"/>
          <p:cNvPicPr>
            <a:picLocks noGrp="1" noChangeAspect="1"/>
          </p:cNvPicPr>
          <p:nvPr>
            <p:ph idx="1"/>
          </p:nvPr>
        </p:nvPicPr>
        <p:blipFill>
          <a:blip r:embed="rId5" cstate="email"/>
          <a:stretch>
            <a:fillRect/>
          </a:stretch>
        </p:blipFill>
        <p:spPr>
          <a:xfrm>
            <a:off x="3779912" y="3789040"/>
            <a:ext cx="4047093" cy="26971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10" name="Espace réservé du contenu 9" descr="_83C3896.jpg"/>
          <p:cNvPicPr>
            <a:picLocks noGrp="1" noChangeAspect="1"/>
          </p:cNvPicPr>
          <p:nvPr>
            <p:ph idx="1"/>
          </p:nvPr>
        </p:nvPicPr>
        <p:blipFill>
          <a:blip r:embed="rId3" cstate="email"/>
          <a:stretch>
            <a:fillRect/>
          </a:stretch>
        </p:blipFill>
        <p:spPr>
          <a:xfrm>
            <a:off x="5004048" y="1172732"/>
            <a:ext cx="3888432" cy="2591425"/>
          </a:xfrm>
        </p:spPr>
      </p:pic>
      <p:pic>
        <p:nvPicPr>
          <p:cNvPr id="11" name="Image 10" descr="_83C3900.jpg"/>
          <p:cNvPicPr>
            <a:picLocks noChangeAspect="1"/>
          </p:cNvPicPr>
          <p:nvPr/>
        </p:nvPicPr>
        <p:blipFill>
          <a:blip r:embed="rId4" cstate="email"/>
          <a:stretch>
            <a:fillRect/>
          </a:stretch>
        </p:blipFill>
        <p:spPr>
          <a:xfrm>
            <a:off x="4788024" y="3861048"/>
            <a:ext cx="4068561" cy="2711470"/>
          </a:xfrm>
          <a:prstGeom prst="rect">
            <a:avLst/>
          </a:prstGeom>
        </p:spPr>
      </p:pic>
      <p:pic>
        <p:nvPicPr>
          <p:cNvPr id="12" name="Espace réservé du contenu 3" descr="DSCN2268.JPG"/>
          <p:cNvPicPr>
            <a:picLocks noChangeAspect="1"/>
          </p:cNvPicPr>
          <p:nvPr/>
        </p:nvPicPr>
        <p:blipFill>
          <a:blip r:embed="rId5" cstate="email"/>
          <a:stretch>
            <a:fillRect/>
          </a:stretch>
        </p:blipFill>
        <p:spPr>
          <a:xfrm>
            <a:off x="467544" y="1268760"/>
            <a:ext cx="3281339" cy="2461004"/>
          </a:xfrm>
          <a:prstGeom prst="rect">
            <a:avLst/>
          </a:prstGeom>
        </p:spPr>
      </p:pic>
      <p:pic>
        <p:nvPicPr>
          <p:cNvPr id="13" name="Image 12" descr="_83C3898.jpg"/>
          <p:cNvPicPr>
            <a:picLocks noChangeAspect="1"/>
          </p:cNvPicPr>
          <p:nvPr/>
        </p:nvPicPr>
        <p:blipFill>
          <a:blip r:embed="rId6" cstate="email"/>
          <a:stretch>
            <a:fillRect/>
          </a:stretch>
        </p:blipFill>
        <p:spPr>
          <a:xfrm>
            <a:off x="467544" y="3933056"/>
            <a:ext cx="3960080" cy="263917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13.JPG"/>
          <p:cNvPicPr>
            <a:picLocks noChangeAspect="1"/>
          </p:cNvPicPr>
          <p:nvPr/>
        </p:nvPicPr>
        <p:blipFill>
          <a:blip r:embed="rId2" cstate="email"/>
          <a:stretch>
            <a:fillRect/>
          </a:stretch>
        </p:blipFill>
        <p:spPr>
          <a:xfrm>
            <a:off x="495300" y="1028700"/>
            <a:ext cx="8153400" cy="4800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15.JPG"/>
          <p:cNvPicPr>
            <a:picLocks noChangeAspect="1"/>
          </p:cNvPicPr>
          <p:nvPr/>
        </p:nvPicPr>
        <p:blipFill>
          <a:blip r:embed="rId2" cstate="email"/>
          <a:stretch>
            <a:fillRect/>
          </a:stretch>
        </p:blipFill>
        <p:spPr>
          <a:xfrm>
            <a:off x="509587" y="504825"/>
            <a:ext cx="8124825" cy="58483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4" name="Espace réservé du contenu 3" descr="_83C3827.jpg"/>
          <p:cNvPicPr>
            <a:picLocks noGrp="1" noChangeAspect="1"/>
          </p:cNvPicPr>
          <p:nvPr>
            <p:ph idx="1"/>
          </p:nvPr>
        </p:nvPicPr>
        <p:blipFill>
          <a:blip r:embed="rId3" cstate="email"/>
          <a:stretch>
            <a:fillRect/>
          </a:stretch>
        </p:blipFill>
        <p:spPr>
          <a:xfrm>
            <a:off x="5148064" y="1556792"/>
            <a:ext cx="3016586" cy="4525963"/>
          </a:xfrm>
        </p:spPr>
      </p:pic>
      <p:pic>
        <p:nvPicPr>
          <p:cNvPr id="6" name="Image 5" descr="_83C3838.jpg"/>
          <p:cNvPicPr>
            <a:picLocks noChangeAspect="1"/>
          </p:cNvPicPr>
          <p:nvPr/>
        </p:nvPicPr>
        <p:blipFill>
          <a:blip r:embed="rId4" cstate="email"/>
          <a:stretch>
            <a:fillRect/>
          </a:stretch>
        </p:blipFill>
        <p:spPr>
          <a:xfrm>
            <a:off x="683568" y="3212976"/>
            <a:ext cx="4248472" cy="2831371"/>
          </a:xfrm>
          <a:prstGeom prst="rect">
            <a:avLst/>
          </a:prstGeom>
        </p:spPr>
      </p:pic>
      <p:sp>
        <p:nvSpPr>
          <p:cNvPr id="7" name="ZoneTexte 6"/>
          <p:cNvSpPr txBox="1"/>
          <p:nvPr/>
        </p:nvSpPr>
        <p:spPr>
          <a:xfrm>
            <a:off x="611560" y="2132856"/>
            <a:ext cx="3949671" cy="923330"/>
          </a:xfrm>
          <a:prstGeom prst="rect">
            <a:avLst/>
          </a:prstGeom>
          <a:noFill/>
        </p:spPr>
        <p:txBody>
          <a:bodyPr wrap="none" rtlCol="0">
            <a:spAutoFit/>
          </a:bodyPr>
          <a:lstStyle/>
          <a:p>
            <a:r>
              <a:rPr lang="fr-FR" dirty="0" smtClean="0"/>
              <a:t>6 séries de cuves superposées  réparties</a:t>
            </a:r>
          </a:p>
          <a:p>
            <a:r>
              <a:rPr lang="fr-FR" dirty="0" smtClean="0"/>
              <a:t>de part et d’autre de 3 travées </a:t>
            </a:r>
          </a:p>
          <a:p>
            <a:r>
              <a:rPr lang="fr-FR" dirty="0" smtClean="0"/>
              <a:t>(&gt; 90 cuves au total)</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16.JPG"/>
          <p:cNvPicPr>
            <a:picLocks noChangeAspect="1"/>
          </p:cNvPicPr>
          <p:nvPr/>
        </p:nvPicPr>
        <p:blipFill>
          <a:blip r:embed="rId2" cstate="email"/>
          <a:stretch>
            <a:fillRect/>
          </a:stretch>
        </p:blipFill>
        <p:spPr>
          <a:xfrm>
            <a:off x="609600" y="585787"/>
            <a:ext cx="7924800" cy="5686425"/>
          </a:xfrm>
          <a:prstGeom prst="rect">
            <a:avLst/>
          </a:prstGeom>
        </p:spPr>
      </p:pic>
      <p:sp>
        <p:nvSpPr>
          <p:cNvPr id="3" name="ZoneTexte 2"/>
          <p:cNvSpPr txBox="1"/>
          <p:nvPr/>
        </p:nvSpPr>
        <p:spPr>
          <a:xfrm>
            <a:off x="179512" y="476672"/>
            <a:ext cx="6852773" cy="369332"/>
          </a:xfrm>
          <a:prstGeom prst="rect">
            <a:avLst/>
          </a:prstGeom>
          <a:solidFill>
            <a:schemeClr val="bg1"/>
          </a:solidFill>
        </p:spPr>
        <p:txBody>
          <a:bodyPr wrap="none" rtlCol="0">
            <a:spAutoFit/>
          </a:bodyPr>
          <a:lstStyle/>
          <a:p>
            <a:r>
              <a:rPr lang="fr-FR" dirty="0" smtClean="0"/>
              <a:t>Le plan du 2</a:t>
            </a:r>
            <a:r>
              <a:rPr lang="fr-FR" baseline="30000" dirty="0" smtClean="0"/>
              <a:t>nd</a:t>
            </a:r>
            <a:r>
              <a:rPr lang="fr-FR" dirty="0" smtClean="0"/>
              <a:t> étage montre les poutres bétons qui délimitent les cuves</a:t>
            </a:r>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4" name="Espace réservé du contenu 3" descr="_83C3860.jpg"/>
          <p:cNvPicPr>
            <a:picLocks noGrp="1" noChangeAspect="1"/>
          </p:cNvPicPr>
          <p:nvPr>
            <p:ph idx="1"/>
          </p:nvPr>
        </p:nvPicPr>
        <p:blipFill>
          <a:blip r:embed="rId3" cstate="email"/>
          <a:stretch>
            <a:fillRect/>
          </a:stretch>
        </p:blipFill>
        <p:spPr>
          <a:xfrm>
            <a:off x="323528" y="3573016"/>
            <a:ext cx="4176464" cy="2783382"/>
          </a:xfrm>
        </p:spPr>
      </p:pic>
      <p:pic>
        <p:nvPicPr>
          <p:cNvPr id="7" name="Espace réservé du contenu 7" descr="_83C3825.jpg"/>
          <p:cNvPicPr>
            <a:picLocks noChangeAspect="1"/>
          </p:cNvPicPr>
          <p:nvPr/>
        </p:nvPicPr>
        <p:blipFill>
          <a:blip r:embed="rId4" cstate="email"/>
          <a:srcRect/>
          <a:stretch>
            <a:fillRect/>
          </a:stretch>
        </p:blipFill>
        <p:spPr>
          <a:xfrm>
            <a:off x="4716016" y="1772816"/>
            <a:ext cx="4210116" cy="3129211"/>
          </a:xfrm>
          <a:prstGeom prst="rect">
            <a:avLst/>
          </a:prstGeom>
        </p:spPr>
      </p:pic>
      <p:sp>
        <p:nvSpPr>
          <p:cNvPr id="8" name="ZoneTexte 7"/>
          <p:cNvSpPr txBox="1"/>
          <p:nvPr/>
        </p:nvSpPr>
        <p:spPr>
          <a:xfrm>
            <a:off x="179512" y="2348880"/>
            <a:ext cx="4635884" cy="369332"/>
          </a:xfrm>
          <a:prstGeom prst="rect">
            <a:avLst/>
          </a:prstGeom>
          <a:noFill/>
        </p:spPr>
        <p:txBody>
          <a:bodyPr wrap="none" rtlCol="0">
            <a:spAutoFit/>
          </a:bodyPr>
          <a:lstStyle/>
          <a:p>
            <a:r>
              <a:rPr lang="fr-FR" dirty="0"/>
              <a:t>Une charpente béton globalement en bon état</a:t>
            </a:r>
          </a:p>
        </p:txBody>
      </p:sp>
      <p:sp>
        <p:nvSpPr>
          <p:cNvPr id="9" name="ZoneTexte 8"/>
          <p:cNvSpPr txBox="1"/>
          <p:nvPr/>
        </p:nvSpPr>
        <p:spPr>
          <a:xfrm>
            <a:off x="4716016" y="5445224"/>
            <a:ext cx="4155946" cy="369332"/>
          </a:xfrm>
          <a:prstGeom prst="rect">
            <a:avLst/>
          </a:prstGeom>
          <a:noFill/>
        </p:spPr>
        <p:txBody>
          <a:bodyPr wrap="none" rtlCol="0">
            <a:spAutoFit/>
          </a:bodyPr>
          <a:lstStyle/>
          <a:p>
            <a:r>
              <a:rPr lang="fr-FR" dirty="0"/>
              <a:t>Les cuves </a:t>
            </a:r>
            <a:r>
              <a:rPr lang="fr-FR" dirty="0" smtClean="0"/>
              <a:t>portent </a:t>
            </a:r>
            <a:r>
              <a:rPr lang="fr-FR" dirty="0"/>
              <a:t>la structure du bâtiment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6" name="Espace réservé du contenu 5" descr="_DSC3021_Nb_b_30765_C1.jpg"/>
          <p:cNvPicPr>
            <a:picLocks noGrp="1" noChangeAspect="1"/>
          </p:cNvPicPr>
          <p:nvPr>
            <p:ph idx="1"/>
          </p:nvPr>
        </p:nvPicPr>
        <p:blipFill>
          <a:blip r:embed="rId3" cstate="email"/>
          <a:stretch>
            <a:fillRect/>
          </a:stretch>
        </p:blipFill>
        <p:spPr>
          <a:xfrm>
            <a:off x="827584" y="1639341"/>
            <a:ext cx="3018364" cy="4525963"/>
          </a:xfrm>
        </p:spPr>
      </p:pic>
      <p:pic>
        <p:nvPicPr>
          <p:cNvPr id="7" name="Image 6" descr="_DSC3024_b_30768_C1.jpg"/>
          <p:cNvPicPr>
            <a:picLocks noChangeAspect="1"/>
          </p:cNvPicPr>
          <p:nvPr/>
        </p:nvPicPr>
        <p:blipFill>
          <a:blip r:embed="rId4" cstate="email"/>
          <a:stretch>
            <a:fillRect/>
          </a:stretch>
        </p:blipFill>
        <p:spPr>
          <a:xfrm>
            <a:off x="3888432" y="3260304"/>
            <a:ext cx="4355976" cy="2905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4" name="Espace réservé du contenu 3" descr="DSCN2267.JPG"/>
          <p:cNvPicPr>
            <a:picLocks noGrp="1" noChangeAspect="1"/>
          </p:cNvPicPr>
          <p:nvPr>
            <p:ph idx="1"/>
          </p:nvPr>
        </p:nvPicPr>
        <p:blipFill>
          <a:blip r:embed="rId2" cstate="email"/>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Etat des lieux</a:t>
            </a:r>
          </a:p>
        </p:txBody>
      </p:sp>
      <p:pic>
        <p:nvPicPr>
          <p:cNvPr id="4" name="Espace réservé du contenu 3" descr="_83C3885.jpg"/>
          <p:cNvPicPr>
            <a:picLocks noGrp="1" noChangeAspect="1"/>
          </p:cNvPicPr>
          <p:nvPr>
            <p:ph idx="1"/>
          </p:nvPr>
        </p:nvPicPr>
        <p:blipFill>
          <a:blip r:embed="rId3" cstate="email"/>
          <a:stretch>
            <a:fillRect/>
          </a:stretch>
        </p:blipFill>
        <p:spPr>
          <a:xfrm>
            <a:off x="539552" y="3356992"/>
            <a:ext cx="4155141" cy="2769171"/>
          </a:xfrm>
        </p:spPr>
      </p:pic>
      <p:pic>
        <p:nvPicPr>
          <p:cNvPr id="6" name="Image 5" descr="_83C3880.jpg"/>
          <p:cNvPicPr>
            <a:picLocks noChangeAspect="1"/>
          </p:cNvPicPr>
          <p:nvPr/>
        </p:nvPicPr>
        <p:blipFill>
          <a:blip r:embed="rId4" cstate="email"/>
          <a:stretch>
            <a:fillRect/>
          </a:stretch>
        </p:blipFill>
        <p:spPr>
          <a:xfrm>
            <a:off x="4716016" y="1388373"/>
            <a:ext cx="4032448" cy="2687404"/>
          </a:xfrm>
          <a:prstGeom prst="rect">
            <a:avLst/>
          </a:prstGeom>
        </p:spPr>
      </p:pic>
      <p:sp>
        <p:nvSpPr>
          <p:cNvPr id="7" name="ZoneTexte 6"/>
          <p:cNvSpPr txBox="1"/>
          <p:nvPr/>
        </p:nvSpPr>
        <p:spPr>
          <a:xfrm>
            <a:off x="611560" y="2132856"/>
            <a:ext cx="4019305" cy="369332"/>
          </a:xfrm>
          <a:prstGeom prst="rect">
            <a:avLst/>
          </a:prstGeom>
          <a:noFill/>
        </p:spPr>
        <p:txBody>
          <a:bodyPr wrap="none" rtlCol="0">
            <a:spAutoFit/>
          </a:bodyPr>
          <a:lstStyle/>
          <a:p>
            <a:r>
              <a:rPr lang="fr-FR" dirty="0"/>
              <a:t>Mais tout n’est pas dans un état parfait…</a:t>
            </a:r>
          </a:p>
        </p:txBody>
      </p:sp>
      <p:pic>
        <p:nvPicPr>
          <p:cNvPr id="8" name="Espace réservé du contenu 3" descr="DSCN2265.JPG"/>
          <p:cNvPicPr>
            <a:picLocks noChangeAspect="1"/>
          </p:cNvPicPr>
          <p:nvPr/>
        </p:nvPicPr>
        <p:blipFill>
          <a:blip r:embed="rId5" cstate="email"/>
          <a:stretch>
            <a:fillRect/>
          </a:stretch>
        </p:blipFill>
        <p:spPr>
          <a:xfrm>
            <a:off x="4355976" y="3645024"/>
            <a:ext cx="3312368" cy="248427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4" name="Image 3" descr="Capture11.JPG"/>
          <p:cNvPicPr>
            <a:picLocks noChangeAspect="1"/>
          </p:cNvPicPr>
          <p:nvPr/>
        </p:nvPicPr>
        <p:blipFill>
          <a:blip r:embed="rId3" cstate="email"/>
          <a:stretch>
            <a:fillRect/>
          </a:stretch>
        </p:blipFill>
        <p:spPr>
          <a:xfrm>
            <a:off x="899592" y="1412776"/>
            <a:ext cx="7380312" cy="5062137"/>
          </a:xfrm>
          <a:prstGeom prst="rect">
            <a:avLst/>
          </a:prstGeom>
        </p:spPr>
      </p:pic>
      <p:sp>
        <p:nvSpPr>
          <p:cNvPr id="6" name="ZoneTexte 5"/>
          <p:cNvSpPr txBox="1"/>
          <p:nvPr/>
        </p:nvSpPr>
        <p:spPr>
          <a:xfrm rot="2102350">
            <a:off x="1952117" y="4642386"/>
            <a:ext cx="2509598" cy="369332"/>
          </a:xfrm>
          <a:prstGeom prst="rect">
            <a:avLst/>
          </a:prstGeom>
          <a:noFill/>
        </p:spPr>
        <p:txBody>
          <a:bodyPr wrap="none" rtlCol="0">
            <a:spAutoFit/>
          </a:bodyPr>
          <a:lstStyle/>
          <a:p>
            <a:r>
              <a:rPr lang="fr-FR" dirty="0">
                <a:solidFill>
                  <a:srgbClr val="FFFF00"/>
                </a:solidFill>
              </a:rPr>
              <a:t>Avenue de la gare  D 119</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a:bodyPr>
          <a:lstStyle/>
          <a:p>
            <a:r>
              <a:rPr lang="fr-FR" dirty="0"/>
              <a:t>Sensibilité aux </a:t>
            </a:r>
            <a:r>
              <a:rPr lang="fr-FR" dirty="0" smtClean="0"/>
              <a:t>inondations</a:t>
            </a:r>
          </a:p>
          <a:p>
            <a:endParaRPr lang="fr-FR" i="1" dirty="0"/>
          </a:p>
          <a:p>
            <a:r>
              <a:rPr lang="fr-FR" dirty="0" err="1" smtClean="0"/>
              <a:t>Gemapi</a:t>
            </a:r>
            <a:r>
              <a:rPr lang="fr-FR" dirty="0" smtClean="0"/>
              <a:t> </a:t>
            </a:r>
            <a:r>
              <a:rPr lang="fr-FR" i="1" dirty="0" smtClean="0"/>
              <a:t>(Gestion des milieux aquatiques et prévention des inondations) </a:t>
            </a:r>
          </a:p>
          <a:p>
            <a:endParaRPr lang="fr-FR" i="1" dirty="0" smtClean="0"/>
          </a:p>
          <a:p>
            <a:r>
              <a:rPr lang="fr-FR" dirty="0" err="1" smtClean="0"/>
              <a:t>PPRi</a:t>
            </a:r>
            <a:r>
              <a:rPr lang="fr-FR" dirty="0" smtClean="0"/>
              <a:t> </a:t>
            </a:r>
            <a:r>
              <a:rPr lang="fr-FR" i="1" dirty="0" smtClean="0"/>
              <a:t>(Plan de Prévention des Risques – inondation)</a:t>
            </a:r>
            <a:endParaRPr lang="fr-FR"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a:bodyPr>
          <a:lstStyle/>
          <a:p>
            <a:r>
              <a:rPr lang="fr-FR" dirty="0"/>
              <a:t>Sensibilité aux inondations</a:t>
            </a:r>
            <a:endParaRPr lang="fr-FR" i="1" dirty="0"/>
          </a:p>
        </p:txBody>
      </p:sp>
      <p:pic>
        <p:nvPicPr>
          <p:cNvPr id="4" name="Image 3" descr="Capture8.JPG"/>
          <p:cNvPicPr>
            <a:picLocks noChangeAspect="1"/>
          </p:cNvPicPr>
          <p:nvPr/>
        </p:nvPicPr>
        <p:blipFill>
          <a:blip r:embed="rId3" cstate="email"/>
          <a:stretch>
            <a:fillRect/>
          </a:stretch>
        </p:blipFill>
        <p:spPr>
          <a:xfrm>
            <a:off x="1023937" y="2282079"/>
            <a:ext cx="5564287" cy="366720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4" name="Espace réservé du contenu 3" descr="Capture9.JPG"/>
          <p:cNvPicPr>
            <a:picLocks noGrp="1" noChangeAspect="1"/>
          </p:cNvPicPr>
          <p:nvPr>
            <p:ph idx="1"/>
          </p:nvPr>
        </p:nvPicPr>
        <p:blipFill>
          <a:blip r:embed="rId3" cstate="email"/>
          <a:stretch>
            <a:fillRect/>
          </a:stretch>
        </p:blipFill>
        <p:spPr>
          <a:xfrm>
            <a:off x="1449307" y="1600200"/>
            <a:ext cx="6245385" cy="452596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4" name="Espace réservé du contenu 3" descr="Une image contenant texte, capture d’écran, Police, nombre&#10;&#10;Description générée automatiquement"/>
          <p:cNvPicPr>
            <a:picLocks noGrp="1"/>
          </p:cNvPicPr>
          <p:nvPr>
            <p:ph idx="1"/>
          </p:nvPr>
        </p:nvPicPr>
        <p:blipFill>
          <a:blip r:embed="rId3" cstate="email"/>
          <a:stretch>
            <a:fillRect/>
          </a:stretch>
        </p:blipFill>
        <p:spPr>
          <a:xfrm>
            <a:off x="1105154" y="1600200"/>
            <a:ext cx="6933691" cy="452596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5" name="Espace réservé du contenu 4" descr="zonage.jpg"/>
          <p:cNvPicPr>
            <a:picLocks noGrp="1" noChangeAspect="1"/>
          </p:cNvPicPr>
          <p:nvPr>
            <p:ph idx="1"/>
          </p:nvPr>
        </p:nvPicPr>
        <p:blipFill>
          <a:blip r:embed="rId3" cstate="email"/>
          <a:srcRect/>
          <a:stretch>
            <a:fillRect/>
          </a:stretch>
        </p:blipFill>
        <p:spPr>
          <a:xfrm>
            <a:off x="1763688" y="1844824"/>
            <a:ext cx="5688632" cy="432048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5" name="Espace réservé du contenu 4" descr="zonage.jpg"/>
          <p:cNvPicPr>
            <a:picLocks noGrp="1" noChangeAspect="1"/>
          </p:cNvPicPr>
          <p:nvPr>
            <p:ph idx="1"/>
          </p:nvPr>
        </p:nvPicPr>
        <p:blipFill>
          <a:blip r:embed="rId3" cstate="email"/>
          <a:srcRect/>
          <a:stretch>
            <a:fillRect/>
          </a:stretch>
        </p:blipFill>
        <p:spPr>
          <a:xfrm>
            <a:off x="2555776" y="1916832"/>
            <a:ext cx="4283276" cy="4032448"/>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a:bodyPr>
          <a:lstStyle/>
          <a:p>
            <a:r>
              <a:rPr lang="fr-FR" sz="2800" b="1" dirty="0"/>
              <a:t>CR de la réunion avec la DDTM du 23/05/2019 :</a:t>
            </a:r>
            <a:r>
              <a:rPr lang="fr-FR" sz="2800" dirty="0"/>
              <a:t> </a:t>
            </a:r>
            <a:r>
              <a:rPr lang="fr-FR" sz="2800" i="1" dirty="0"/>
              <a:t>(Mme TONDON - Maire de MONTBAZIN ; M. LEGAY - Commune de MONTBAZIN; M. SEGUY - DDTM 34(service eau et risques)</a:t>
            </a:r>
          </a:p>
          <a:p>
            <a:endParaRPr lang="fr-FR" sz="2800" i="1" dirty="0"/>
          </a:p>
          <a:p>
            <a:r>
              <a:rPr lang="fr-FR" sz="2800" dirty="0"/>
              <a:t>Réunion organisée à l'initiative de la commune afin d'étudier la faisabilité d'une reconversion de l'ancienne cave coopérative, située en zone inondable.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fontScale="62500" lnSpcReduction="20000"/>
          </a:bodyPr>
          <a:lstStyle/>
          <a:p>
            <a:r>
              <a:rPr lang="fr-FR" dirty="0"/>
              <a:t>Au regard du PPRI, les modifications de constructions existantes et/ou leur changement de destination sont </a:t>
            </a:r>
            <a:r>
              <a:rPr lang="fr-FR" b="1" dirty="0" smtClean="0"/>
              <a:t>autorisées </a:t>
            </a:r>
            <a:r>
              <a:rPr lang="fr-FR" b="1" dirty="0"/>
              <a:t>sous certaines réserves </a:t>
            </a:r>
            <a:r>
              <a:rPr lang="fr-FR" dirty="0"/>
              <a:t>; en particulier, qu'en cas de changement de destination, ce changement n'augmente pas la vulnérabilité et améliore la sécurité des personnes. </a:t>
            </a:r>
          </a:p>
          <a:p>
            <a:pPr>
              <a:buNone/>
            </a:pPr>
            <a:endParaRPr lang="fr-FR" dirty="0"/>
          </a:p>
          <a:p>
            <a:r>
              <a:rPr lang="fr-FR" dirty="0"/>
              <a:t>Aussi, le projet peut être considéré comme s'inscrivant bien dans un changement de destination d'un bâtiment et que ce changement de destination </a:t>
            </a:r>
            <a:r>
              <a:rPr lang="fr-FR" b="1" dirty="0"/>
              <a:t>n'augmente pas la vulnérabilité initiale du bâti </a:t>
            </a:r>
            <a:r>
              <a:rPr lang="fr-FR" dirty="0"/>
              <a:t>(cave coopérative, comprenant un espace de vente et d'accueil du public).</a:t>
            </a:r>
          </a:p>
          <a:p>
            <a:endParaRPr lang="fr-FR" dirty="0"/>
          </a:p>
          <a:p>
            <a:r>
              <a:rPr lang="fr-FR" dirty="0"/>
              <a:t>=&gt; Le principe de reconversion du bâtiment peut donc être envisagé au regard du PPRI </a:t>
            </a:r>
            <a:r>
              <a:rPr lang="fr-FR" b="1" dirty="0"/>
              <a:t>(y compris dans le cadre d'un processus de démolition/reconstruction</a:t>
            </a:r>
            <a:r>
              <a:rPr lang="fr-FR" dirty="0"/>
              <a:t>). Il conviendra de se référer au règlement du PPRI afin de respecter l'ensemble des prescriptions imposées pour définir correctement le projet et l'adapter au niveau de risques auquel il est exposé (zone rouge 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fontScale="62500" lnSpcReduction="20000"/>
          </a:bodyPr>
          <a:lstStyle/>
          <a:p>
            <a:endParaRPr lang="fr-FR" dirty="0"/>
          </a:p>
          <a:p>
            <a:r>
              <a:rPr lang="fr-FR" dirty="0"/>
              <a:t> </a:t>
            </a:r>
            <a:r>
              <a:rPr lang="fr-FR" b="1" dirty="0"/>
              <a:t>CR commune de </a:t>
            </a:r>
            <a:r>
              <a:rPr lang="fr-FR" b="1" dirty="0" err="1"/>
              <a:t>Montbazin</a:t>
            </a:r>
            <a:r>
              <a:rPr lang="fr-FR" b="1" dirty="0"/>
              <a:t>- DDTM 16/02/2021 </a:t>
            </a:r>
            <a:r>
              <a:rPr lang="fr-FR" i="1" dirty="0"/>
              <a:t>(à l’initiative du nouveau Conseil municipal )</a:t>
            </a:r>
          </a:p>
          <a:p>
            <a:endParaRPr lang="fr-FR" dirty="0"/>
          </a:p>
          <a:p>
            <a:r>
              <a:rPr lang="fr-FR" dirty="0"/>
              <a:t> - Le </a:t>
            </a:r>
            <a:r>
              <a:rPr lang="fr-FR" dirty="0" err="1"/>
              <a:t>PPRi</a:t>
            </a:r>
            <a:r>
              <a:rPr lang="fr-FR" dirty="0"/>
              <a:t> </a:t>
            </a:r>
            <a:r>
              <a:rPr lang="fr-FR" dirty="0" smtClean="0"/>
              <a:t>est </a:t>
            </a:r>
            <a:r>
              <a:rPr lang="fr-FR" dirty="0"/>
              <a:t>un document de prévention qui constitue une servitude d'utilité publique et qui est opposable - </a:t>
            </a:r>
            <a:r>
              <a:rPr lang="fr-FR" b="1" dirty="0"/>
              <a:t>dérogation impossible</a:t>
            </a:r>
          </a:p>
          <a:p>
            <a:endParaRPr lang="fr-FR" dirty="0"/>
          </a:p>
          <a:p>
            <a:r>
              <a:rPr lang="fr-FR" dirty="0"/>
              <a:t>- Le terme "modification de construction" au sens du </a:t>
            </a:r>
            <a:r>
              <a:rPr lang="fr-FR" dirty="0" err="1"/>
              <a:t>PPRi</a:t>
            </a:r>
            <a:r>
              <a:rPr lang="fr-FR" dirty="0"/>
              <a:t> est précisé en préambule du document comme la « </a:t>
            </a:r>
            <a:r>
              <a:rPr lang="fr-FR" b="1" dirty="0"/>
              <a:t>transformation de tout ou partie de la surface existante, sans augmentation d'emprise, sans création de planchers supplémentaires</a:t>
            </a:r>
            <a:r>
              <a:rPr lang="fr-FR" dirty="0"/>
              <a:t> » </a:t>
            </a:r>
          </a:p>
          <a:p>
            <a:endParaRPr lang="fr-FR" dirty="0"/>
          </a:p>
          <a:p>
            <a:r>
              <a:rPr lang="fr-FR" dirty="0"/>
              <a:t>- Si des travaux sont engagés ils doivent </a:t>
            </a:r>
            <a:r>
              <a:rPr lang="fr-FR" b="1" dirty="0"/>
              <a:t>permettre l'amélioration de la situation de départ au sens d'une réduction de la vulnérabilité</a:t>
            </a:r>
            <a:endParaRPr lang="fr-FR" b="1" i="1" dirty="0"/>
          </a:p>
          <a:p>
            <a:endParaRPr lang="fr-FR" b="1" dirty="0"/>
          </a:p>
          <a:p>
            <a:endParaRPr lang="fr-FR" b="1" dirty="0"/>
          </a:p>
          <a:p>
            <a:pPr>
              <a:buNone/>
            </a:pPr>
            <a:endParaRPr lang="fr-FR" dirty="0"/>
          </a:p>
          <a:p>
            <a:pPr>
              <a:buNone/>
            </a:pP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fontScale="70000" lnSpcReduction="20000"/>
          </a:bodyPr>
          <a:lstStyle/>
          <a:p>
            <a:pPr>
              <a:buNone/>
            </a:pPr>
            <a:r>
              <a:rPr lang="fr-FR" dirty="0"/>
              <a:t> </a:t>
            </a:r>
          </a:p>
          <a:p>
            <a:r>
              <a:rPr lang="fr-FR" dirty="0"/>
              <a:t> La DDTM rappelle que le service instructeur de l'EPCI compétent (Sète </a:t>
            </a:r>
            <a:r>
              <a:rPr lang="fr-FR" dirty="0" err="1"/>
              <a:t>Agglopôle</a:t>
            </a:r>
            <a:r>
              <a:rPr lang="fr-FR" dirty="0"/>
              <a:t> Méditerranée) doit être l'interlocuteur privilégié de la commune afin de s'assurer, en particulier :</a:t>
            </a:r>
          </a:p>
          <a:p>
            <a:endParaRPr lang="fr-FR" dirty="0"/>
          </a:p>
          <a:p>
            <a:r>
              <a:rPr lang="fr-FR" dirty="0"/>
              <a:t>- De se faire clarifier auprès du service instructeur la procédure d'urbanisme nécessaire pour une reprise d'activité après une période de 10-15 ans de non exploitation d'un site. </a:t>
            </a:r>
          </a:p>
          <a:p>
            <a:endParaRPr lang="fr-FR" dirty="0"/>
          </a:p>
          <a:p>
            <a:r>
              <a:rPr lang="fr-FR" dirty="0"/>
              <a:t>La DDTM s'interroge en particulier sur </a:t>
            </a:r>
            <a:r>
              <a:rPr lang="fr-FR" b="1" dirty="0"/>
              <a:t>la reprise d'une activité qui pourrait alors, de fait, entraîner au sens du </a:t>
            </a:r>
            <a:r>
              <a:rPr lang="fr-FR" b="1" dirty="0" err="1"/>
              <a:t>PPRi</a:t>
            </a:r>
            <a:r>
              <a:rPr lang="fr-FR" b="1" dirty="0"/>
              <a:t> la création de surface de plancher</a:t>
            </a:r>
            <a:r>
              <a:rPr lang="fr-FR" dirty="0"/>
              <a:t> et donc le respect des prescriptions associées listées dans le règlement de la zone rouge (notamment calage du plancher à PHE+30cm, soit ici </a:t>
            </a:r>
            <a:r>
              <a:rPr lang="fr-FR" b="1" dirty="0"/>
              <a:t>26,20+0,30=26,50m NGF</a:t>
            </a:r>
            <a:r>
              <a:rPr lang="fr-FR" dirty="0"/>
              <a:t>).</a:t>
            </a:r>
            <a:endParaRPr lang="fr-FR" b="1" dirty="0"/>
          </a:p>
          <a:p>
            <a:endParaRPr lang="fr-FR" b="1" dirty="0"/>
          </a:p>
          <a:p>
            <a:pPr>
              <a:buNone/>
            </a:pPr>
            <a:endParaRPr lang="fr-FR" dirty="0"/>
          </a:p>
          <a:p>
            <a:pPr>
              <a:buNone/>
            </a:pP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pic>
        <p:nvPicPr>
          <p:cNvPr id="4" name="Espace réservé du contenu 3" descr="Capture14.JPG"/>
          <p:cNvPicPr>
            <a:picLocks noGrp="1" noChangeAspect="1"/>
          </p:cNvPicPr>
          <p:nvPr>
            <p:ph idx="1"/>
          </p:nvPr>
        </p:nvPicPr>
        <p:blipFill>
          <a:blip r:embed="rId3" cstate="email"/>
          <a:srcRect/>
          <a:stretch>
            <a:fillRect/>
          </a:stretch>
        </p:blipFill>
        <p:spPr>
          <a:xfrm>
            <a:off x="611560" y="1268760"/>
            <a:ext cx="7488832" cy="5262726"/>
          </a:xfrm>
        </p:spPr>
      </p:pic>
      <p:cxnSp>
        <p:nvCxnSpPr>
          <p:cNvPr id="6" name="Connecteur droit 5"/>
          <p:cNvCxnSpPr/>
          <p:nvPr/>
        </p:nvCxnSpPr>
        <p:spPr>
          <a:xfrm>
            <a:off x="1115616" y="5517232"/>
            <a:ext cx="7200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0" y="5301208"/>
            <a:ext cx="1064715" cy="369332"/>
          </a:xfrm>
          <a:prstGeom prst="rect">
            <a:avLst/>
          </a:prstGeom>
          <a:noFill/>
          <a:ln>
            <a:solidFill>
              <a:srgbClr val="C00000"/>
            </a:solidFill>
          </a:ln>
        </p:spPr>
        <p:txBody>
          <a:bodyPr wrap="none" rtlCol="0">
            <a:spAutoFit/>
          </a:bodyPr>
          <a:lstStyle/>
          <a:p>
            <a:r>
              <a:rPr lang="fr-FR" dirty="0">
                <a:solidFill>
                  <a:srgbClr val="C00000"/>
                </a:solidFill>
              </a:rPr>
              <a:t>26,50 </a:t>
            </a:r>
            <a:r>
              <a:rPr lang="fr-FR" dirty="0" err="1">
                <a:solidFill>
                  <a:srgbClr val="C00000"/>
                </a:solidFill>
              </a:rPr>
              <a:t>ngf</a:t>
            </a:r>
            <a:endParaRPr lang="fr-FR" dirty="0">
              <a:solidFill>
                <a:srgbClr val="C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fontScale="70000" lnSpcReduction="20000"/>
          </a:bodyPr>
          <a:lstStyle/>
          <a:p>
            <a:pPr>
              <a:buNone/>
            </a:pPr>
            <a:r>
              <a:rPr lang="fr-FR" dirty="0"/>
              <a:t> </a:t>
            </a:r>
          </a:p>
          <a:p>
            <a:r>
              <a:rPr lang="fr-FR" dirty="0" smtClean="0"/>
              <a:t>un </a:t>
            </a:r>
            <a:r>
              <a:rPr lang="fr-FR" dirty="0"/>
              <a:t>appui externe dans le domaine architectural, juridique (analyse des risques et des possibilités), voire de l'ingénierie plus générale pourrait permettre </a:t>
            </a:r>
            <a:r>
              <a:rPr lang="fr-FR" dirty="0" smtClean="0"/>
              <a:t>d’aider </a:t>
            </a:r>
            <a:r>
              <a:rPr lang="fr-FR" dirty="0"/>
              <a:t>à concrétiser ce projet complexe de part les contraintes du site, </a:t>
            </a:r>
            <a:r>
              <a:rPr lang="fr-FR" b="1" dirty="0"/>
              <a:t>mais qui bénéficie pour autant de certains atouts (localisation, histoire patrimoniale de la friche, potentialité des projets pressentis, volonté forte et appui de la commune</a:t>
            </a:r>
            <a:r>
              <a:rPr lang="fr-FR" dirty="0"/>
              <a:t>)</a:t>
            </a:r>
          </a:p>
          <a:p>
            <a:endParaRPr lang="fr-FR" dirty="0"/>
          </a:p>
          <a:p>
            <a:r>
              <a:rPr lang="fr-FR" dirty="0"/>
              <a:t>- appui possibles : service juridique de Sète </a:t>
            </a:r>
            <a:r>
              <a:rPr lang="fr-FR" dirty="0" err="1"/>
              <a:t>Agglopôle</a:t>
            </a:r>
            <a:r>
              <a:rPr lang="fr-FR" dirty="0"/>
              <a:t> Méditerranée - appui auprès de Hérault Ingénierie qui peut apporter une assistance technique ou juridique dans le montage du projet             - les fonds friches (Fonds régional 2021 et Fonds du plan de relance-2022)==&gt;  </a:t>
            </a:r>
            <a:r>
              <a:rPr lang="fr-FR" i="1" dirty="0"/>
              <a:t>actualisation 2024 ?</a:t>
            </a:r>
            <a:endParaRPr lang="fr-FR" b="1" i="1" dirty="0"/>
          </a:p>
          <a:p>
            <a:pPr>
              <a:buNone/>
            </a:pPr>
            <a:endParaRPr lang="fr-FR" dirty="0"/>
          </a:p>
          <a:p>
            <a:pPr>
              <a:buNone/>
            </a:pP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Contraintes du site</a:t>
            </a:r>
          </a:p>
        </p:txBody>
      </p:sp>
      <p:sp>
        <p:nvSpPr>
          <p:cNvPr id="3" name="Espace réservé du contenu 2"/>
          <p:cNvSpPr>
            <a:spLocks noGrp="1"/>
          </p:cNvSpPr>
          <p:nvPr>
            <p:ph idx="1"/>
          </p:nvPr>
        </p:nvSpPr>
        <p:spPr/>
        <p:txBody>
          <a:bodyPr>
            <a:normAutofit fontScale="92500" lnSpcReduction="20000"/>
          </a:bodyPr>
          <a:lstStyle/>
          <a:p>
            <a:pPr>
              <a:buNone/>
            </a:pPr>
            <a:endParaRPr lang="fr-FR" b="1" dirty="0"/>
          </a:p>
          <a:p>
            <a:pPr>
              <a:buNone/>
            </a:pPr>
            <a:r>
              <a:rPr lang="fr-FR" b="1" dirty="0"/>
              <a:t>Si démolition</a:t>
            </a:r>
            <a:r>
              <a:rPr lang="fr-FR" dirty="0"/>
              <a:t>: coût env. 300k€   Pas possible que ce soit à la charge de la commune si pas de projet derrière </a:t>
            </a:r>
          </a:p>
          <a:p>
            <a:pPr>
              <a:buNone/>
            </a:pPr>
            <a:endParaRPr lang="fr-FR" dirty="0"/>
          </a:p>
          <a:p>
            <a:pPr>
              <a:buNone/>
            </a:pPr>
            <a:r>
              <a:rPr lang="fr-FR" dirty="0"/>
              <a:t>==&gt; </a:t>
            </a:r>
            <a:r>
              <a:rPr lang="fr-FR" b="1" dirty="0"/>
              <a:t>si </a:t>
            </a:r>
            <a:r>
              <a:rPr lang="fr-FR" b="1" dirty="0" smtClean="0"/>
              <a:t>réemploi </a:t>
            </a:r>
            <a:r>
              <a:rPr lang="fr-FR" b="1" dirty="0"/>
              <a:t>immobilier</a:t>
            </a:r>
            <a:r>
              <a:rPr lang="fr-FR" dirty="0"/>
              <a:t>, doit se conformer au PPRI (soit </a:t>
            </a:r>
            <a:r>
              <a:rPr lang="fr-FR" dirty="0" err="1"/>
              <a:t>approx</a:t>
            </a:r>
            <a:r>
              <a:rPr lang="fr-FR" dirty="0"/>
              <a:t>. 1,20 m plus haut que le niveau du parking actuel qui est à la côte NGF 25,32 m alors que la côte maximale des hautes eaux CHE est de 26,2 m légèrement en amont de la cave) donc remblai à prévoir</a:t>
            </a:r>
          </a:p>
          <a:p>
            <a:pPr>
              <a:buNone/>
            </a:pPr>
            <a:endParaRPr lang="fr-FR" dirty="0"/>
          </a:p>
          <a:p>
            <a:pPr>
              <a:buNone/>
            </a:pP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Foire aux projets</a:t>
            </a:r>
          </a:p>
        </p:txBody>
      </p:sp>
      <p:pic>
        <p:nvPicPr>
          <p:cNvPr id="4" name="Espace réservé du contenu 3" descr="Capture7.JPG"/>
          <p:cNvPicPr>
            <a:picLocks noGrp="1" noChangeAspect="1"/>
          </p:cNvPicPr>
          <p:nvPr>
            <p:ph idx="1"/>
          </p:nvPr>
        </p:nvPicPr>
        <p:blipFill>
          <a:blip r:embed="rId2" cstate="email"/>
          <a:stretch>
            <a:fillRect/>
          </a:stretch>
        </p:blipFill>
        <p:spPr>
          <a:xfrm>
            <a:off x="2039616" y="1600200"/>
            <a:ext cx="5064768" cy="4525963"/>
          </a:xfrm>
        </p:spPr>
      </p:pic>
      <p:sp>
        <p:nvSpPr>
          <p:cNvPr id="5" name="ZoneTexte 4"/>
          <p:cNvSpPr txBox="1"/>
          <p:nvPr/>
        </p:nvSpPr>
        <p:spPr>
          <a:xfrm rot="20358046">
            <a:off x="23642" y="1455882"/>
            <a:ext cx="2806602" cy="646331"/>
          </a:xfrm>
          <a:prstGeom prst="rect">
            <a:avLst/>
          </a:prstGeom>
          <a:noFill/>
        </p:spPr>
        <p:txBody>
          <a:bodyPr wrap="none" rtlCol="0">
            <a:spAutoFit/>
          </a:bodyPr>
          <a:lstStyle/>
          <a:p>
            <a:r>
              <a:rPr lang="fr-FR" dirty="0"/>
              <a:t>Exemple à </a:t>
            </a:r>
            <a:r>
              <a:rPr lang="fr-FR" dirty="0" err="1"/>
              <a:t>Murviel</a:t>
            </a:r>
            <a:endParaRPr lang="fr-FR" dirty="0"/>
          </a:p>
          <a:p>
            <a:r>
              <a:rPr lang="fr-FR" i="1" dirty="0"/>
              <a:t>(pas les mêmes contraintes)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Foire aux projets</a:t>
            </a:r>
            <a:br>
              <a:rPr lang="fr-FR" dirty="0"/>
            </a:br>
            <a:r>
              <a:rPr lang="fr-FR" sz="3100" dirty="0"/>
              <a:t> (liste non exhaustive)</a:t>
            </a:r>
          </a:p>
        </p:txBody>
      </p:sp>
      <p:sp>
        <p:nvSpPr>
          <p:cNvPr id="3" name="Espace réservé du contenu 2"/>
          <p:cNvSpPr>
            <a:spLocks noGrp="1"/>
          </p:cNvSpPr>
          <p:nvPr>
            <p:ph idx="1"/>
          </p:nvPr>
        </p:nvSpPr>
        <p:spPr/>
        <p:txBody>
          <a:bodyPr>
            <a:normAutofit fontScale="70000" lnSpcReduction="20000"/>
          </a:bodyPr>
          <a:lstStyle/>
          <a:p>
            <a:r>
              <a:rPr lang="fr-FR" sz="4500" dirty="0"/>
              <a:t>Maintien d’une activité agricole </a:t>
            </a:r>
            <a:r>
              <a:rPr lang="fr-FR" sz="4000" dirty="0"/>
              <a:t>? </a:t>
            </a:r>
            <a:r>
              <a:rPr lang="fr-FR" dirty="0"/>
              <a:t>(</a:t>
            </a:r>
            <a:r>
              <a:rPr lang="fr-FR" i="1" dirty="0"/>
              <a:t>casserie d’amande, micro-brasserie, stockage de céréales anciennes, champignonnière,…) </a:t>
            </a:r>
            <a:endParaRPr lang="fr-FR" dirty="0"/>
          </a:p>
          <a:p>
            <a:endParaRPr lang="fr-FR" dirty="0"/>
          </a:p>
          <a:p>
            <a:r>
              <a:rPr lang="fr-FR" sz="4500" dirty="0"/>
              <a:t>Sport</a:t>
            </a:r>
            <a:r>
              <a:rPr lang="fr-FR" dirty="0"/>
              <a:t>, ( </a:t>
            </a:r>
            <a:r>
              <a:rPr lang="fr-FR" i="1" dirty="0"/>
              <a:t>mur d’escalade, …)</a:t>
            </a:r>
          </a:p>
          <a:p>
            <a:endParaRPr lang="fr-FR" dirty="0"/>
          </a:p>
          <a:p>
            <a:r>
              <a:rPr lang="fr-FR" sz="4500" dirty="0"/>
              <a:t>Démolition sauf </a:t>
            </a:r>
            <a:r>
              <a:rPr lang="fr-FR" sz="4500" dirty="0" smtClean="0"/>
              <a:t>façade(s) </a:t>
            </a:r>
            <a:r>
              <a:rPr lang="fr-FR" i="1" dirty="0"/>
              <a:t>(créer un espace de plein air derrière (théâtre de verdure) ?</a:t>
            </a:r>
          </a:p>
          <a:p>
            <a:endParaRPr lang="fr-FR" dirty="0"/>
          </a:p>
          <a:p>
            <a:r>
              <a:rPr lang="fr-FR" sz="4500" dirty="0" smtClean="0"/>
              <a:t>Installation </a:t>
            </a:r>
            <a:r>
              <a:rPr lang="fr-FR" sz="4500" dirty="0"/>
              <a:t>de panneaux photovoltaïques </a:t>
            </a:r>
            <a:r>
              <a:rPr lang="fr-FR" i="1" dirty="0"/>
              <a:t>(en autofinancement, en mise à disposition long terme,…)</a:t>
            </a:r>
          </a:p>
          <a:p>
            <a:r>
              <a:rPr lang="fr-FR" dirty="0"/>
              <a:t>…</a:t>
            </a:r>
          </a:p>
          <a:p>
            <a:pPr>
              <a:buNone/>
            </a:pP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 après ?</a:t>
            </a:r>
          </a:p>
        </p:txBody>
      </p:sp>
      <p:sp>
        <p:nvSpPr>
          <p:cNvPr id="3" name="Espace réservé du contenu 2"/>
          <p:cNvSpPr>
            <a:spLocks noGrp="1"/>
          </p:cNvSpPr>
          <p:nvPr>
            <p:ph idx="1"/>
          </p:nvPr>
        </p:nvSpPr>
        <p:spPr/>
        <p:txBody>
          <a:bodyPr>
            <a:normAutofit/>
          </a:bodyPr>
          <a:lstStyle/>
          <a:p>
            <a:r>
              <a:rPr lang="fr-FR" dirty="0" smtClean="0"/>
              <a:t>Informations complémentaires à acquérir ?</a:t>
            </a:r>
          </a:p>
          <a:p>
            <a:endParaRPr lang="fr-FR" dirty="0" smtClean="0"/>
          </a:p>
          <a:p>
            <a:r>
              <a:rPr lang="fr-FR" dirty="0" smtClean="0"/>
              <a:t>Groupe </a:t>
            </a:r>
            <a:r>
              <a:rPr lang="fr-FR" dirty="0" smtClean="0"/>
              <a:t>d’information citoyen </a:t>
            </a:r>
            <a:r>
              <a:rPr lang="fr-FR" dirty="0" smtClean="0"/>
              <a:t>?</a:t>
            </a:r>
          </a:p>
          <a:p>
            <a:endParaRPr lang="fr-FR" dirty="0" smtClean="0"/>
          </a:p>
          <a:p>
            <a:r>
              <a:rPr lang="fr-FR" dirty="0" smtClean="0"/>
              <a:t>Qui ? Quand ? Comment ?</a:t>
            </a:r>
          </a:p>
          <a:p>
            <a:endParaRPr lang="fr-FR"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Relevé de conclusion</a:t>
            </a:r>
            <a:br>
              <a:rPr lang="fr-FR" dirty="0" smtClean="0"/>
            </a:br>
            <a:r>
              <a:rPr lang="fr-FR" dirty="0" smtClean="0"/>
              <a:t>de la réunion du 8 juin</a:t>
            </a:r>
            <a:endParaRPr lang="fr-FR" dirty="0"/>
          </a:p>
        </p:txBody>
      </p:sp>
      <p:sp>
        <p:nvSpPr>
          <p:cNvPr id="3" name="Espace réservé du contenu 2"/>
          <p:cNvSpPr>
            <a:spLocks noGrp="1"/>
          </p:cNvSpPr>
          <p:nvPr>
            <p:ph idx="1"/>
          </p:nvPr>
        </p:nvSpPr>
        <p:spPr/>
        <p:txBody>
          <a:bodyPr>
            <a:normAutofit fontScale="62500" lnSpcReduction="20000"/>
          </a:bodyPr>
          <a:lstStyle/>
          <a:p>
            <a:r>
              <a:rPr lang="fr-FR" dirty="0" smtClean="0"/>
              <a:t>- une cinquantaine de personnes étaient présentes</a:t>
            </a:r>
          </a:p>
          <a:p>
            <a:r>
              <a:rPr lang="fr-FR" dirty="0" smtClean="0"/>
              <a:t>- les discussions ont essentiellement porté sur la manière de procéder pour la suite, néanmoins des propositions non listées ci-dessus ont été brièvement évoquées</a:t>
            </a:r>
          </a:p>
          <a:p>
            <a:r>
              <a:rPr lang="fr-FR" dirty="0" smtClean="0"/>
              <a:t>- une clause de revoyure a été actée à une date non encore fixée, pour explorer de manière aussi libre que possible l’ensemble des projets satisfaisant aux contraintes</a:t>
            </a:r>
          </a:p>
          <a:p>
            <a:r>
              <a:rPr lang="fr-FR" dirty="0" smtClean="0"/>
              <a:t>- ce nouveau RDV pourrait prendre la forme d’un Groupe d’Information Citoyen</a:t>
            </a:r>
          </a:p>
          <a:p>
            <a:r>
              <a:rPr lang="fr-FR" dirty="0" smtClean="0"/>
              <a:t>- les modalités de convocation et son périmètre restent à définir</a:t>
            </a:r>
          </a:p>
          <a:p>
            <a:r>
              <a:rPr lang="fr-FR" dirty="0" smtClean="0"/>
              <a:t>- outre les membres de la municipalité présents ce jour, 7 personnes ont manifesté leur intérêt pour y participer</a:t>
            </a:r>
          </a:p>
          <a:p>
            <a:r>
              <a:rPr lang="fr-FR" dirty="0" smtClean="0"/>
              <a:t>- cette participation doit être active avec implication dans la recherche d’informations de faisabilité sur les projets mis en avant</a:t>
            </a:r>
          </a:p>
          <a:p>
            <a:r>
              <a:rPr lang="fr-FR" dirty="0" smtClean="0"/>
              <a:t>- toutes les informations disponibles  sur l’état des lieux et les contraintes seront mises en accès libre sur le site de </a:t>
            </a:r>
            <a:r>
              <a:rPr lang="fr-FR" dirty="0" smtClean="0"/>
              <a:t>la mairie</a:t>
            </a:r>
          </a:p>
          <a:p>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1945</TotalTime>
  <Words>1333</Words>
  <Application>Microsoft Office PowerPoint</Application>
  <PresentationFormat>Affichage à l'écran (4:3)</PresentationFormat>
  <Paragraphs>169</Paragraphs>
  <Slides>39</Slides>
  <Notes>23</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Thème Office</vt:lpstr>
      <vt:lpstr>Quel avenir possible pour l’ancienne cave coopérative et son site ?</vt:lpstr>
      <vt:lpstr>Quel avenir possible pour l’ancienne cave coopérative et son site ?</vt:lpstr>
      <vt:lpstr>Diapositive 3</vt:lpstr>
      <vt:lpstr>Quel avenir possible pour l’ancienne cave coopérative et son site ?</vt:lpstr>
      <vt:lpstr>Historique</vt:lpstr>
      <vt:lpstr>Historique</vt:lpstr>
      <vt:lpstr>Historique</vt:lpstr>
      <vt:lpstr>Historique</vt:lpstr>
      <vt:lpstr>Historique</vt:lpstr>
      <vt:lpstr>Historique</vt:lpstr>
      <vt:lpstr>Etat des lieux</vt:lpstr>
      <vt:lpstr>Etat des lieux</vt:lpstr>
      <vt:lpstr>Etat des lieux</vt:lpstr>
      <vt:lpstr>Diapositive 14</vt:lpstr>
      <vt:lpstr>Diapositive 15</vt:lpstr>
      <vt:lpstr>Etat des lieux</vt:lpstr>
      <vt:lpstr>Diapositive 17</vt:lpstr>
      <vt:lpstr>Etat des lieux</vt:lpstr>
      <vt:lpstr>Etat des lieux</vt:lpstr>
      <vt:lpstr>Etat des lieux</vt:lpstr>
      <vt:lpstr>Etat des lieux</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Contraintes du site</vt:lpstr>
      <vt:lpstr>Foire aux projets</vt:lpstr>
      <vt:lpstr>Foire aux projets  (liste non exhaustive)</vt:lpstr>
      <vt:lpstr>Et après ?</vt:lpstr>
      <vt:lpstr>Relevé de conclusion de la réunion du 8 juin</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avenir possible pour l’ancienne cave coopérative et son site ?</dc:title>
  <dc:creator>François Bonhomme</dc:creator>
  <cp:lastModifiedBy>François Bonhomme</cp:lastModifiedBy>
  <cp:revision>24</cp:revision>
  <dcterms:created xsi:type="dcterms:W3CDTF">2024-05-06T19:23:05Z</dcterms:created>
  <dcterms:modified xsi:type="dcterms:W3CDTF">2024-06-21T14:32:42Z</dcterms:modified>
</cp:coreProperties>
</file>